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notesMasterIdLst>
    <p:notesMasterId r:id="rId18"/>
  </p:notesMasterIdLst>
  <p:sldIdLst>
    <p:sldId id="256" r:id="rId2"/>
    <p:sldId id="257" r:id="rId3"/>
    <p:sldId id="258" r:id="rId4"/>
    <p:sldId id="264" r:id="rId5"/>
    <p:sldId id="271" r:id="rId6"/>
    <p:sldId id="262" r:id="rId7"/>
    <p:sldId id="263" r:id="rId8"/>
    <p:sldId id="261" r:id="rId9"/>
    <p:sldId id="265" r:id="rId10"/>
    <p:sldId id="266" r:id="rId11"/>
    <p:sldId id="270" r:id="rId12"/>
    <p:sldId id="269" r:id="rId13"/>
    <p:sldId id="260" r:id="rId14"/>
    <p:sldId id="267" r:id="rId15"/>
    <p:sldId id="272"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1688" autoAdjust="0"/>
  </p:normalViewPr>
  <p:slideViewPr>
    <p:cSldViewPr snapToGrid="0">
      <p:cViewPr varScale="1">
        <p:scale>
          <a:sx n="61" d="100"/>
          <a:sy n="61" d="100"/>
        </p:scale>
        <p:origin x="3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58878B-5B2E-44BF-895E-18A85A9AC203}" type="datetimeFigureOut">
              <a:rPr lang="en-IN" smtClean="0"/>
              <a:t>29-03-2015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2819F-0DCF-4F8F-8F8A-0ECCB2D0A1F9}" type="slidenum">
              <a:rPr lang="en-IN" smtClean="0"/>
              <a:t>‹#›</a:t>
            </a:fld>
            <a:endParaRPr lang="en-IN"/>
          </a:p>
        </p:txBody>
      </p:sp>
    </p:spTree>
    <p:extLst>
      <p:ext uri="{BB962C8B-B14F-4D97-AF65-F5344CB8AC3E}">
        <p14:creationId xmlns:p14="http://schemas.microsoft.com/office/powerpoint/2010/main" val="4272171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Hello All, During</a:t>
            </a:r>
            <a:r>
              <a:rPr lang="en-IN" baseline="0" dirty="0" smtClean="0"/>
              <a:t> the Infosys Hackathon, we have been working on a low cost parking solution. We are Team Warriors from Bhubaneswar DC. I am Bhuban and my other team members are Shiv and </a:t>
            </a:r>
            <a:r>
              <a:rPr lang="en-IN" baseline="0" dirty="0" err="1" smtClean="0"/>
              <a:t>Ramu</a:t>
            </a:r>
            <a:r>
              <a:rPr lang="en-IN" baseline="0" dirty="0" smtClean="0"/>
              <a:t>.</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1</a:t>
            </a:fld>
            <a:endParaRPr lang="en-IN"/>
          </a:p>
        </p:txBody>
      </p:sp>
    </p:spTree>
    <p:extLst>
      <p:ext uri="{BB962C8B-B14F-4D97-AF65-F5344CB8AC3E}">
        <p14:creationId xmlns:p14="http://schemas.microsoft.com/office/powerpoint/2010/main" val="3480204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This is the User Dashboard, a map of Bhubaneswar DC with the parking information on a screen, that is available near the gates. This will help commuters to find out the nearest parking space available near their building. Different views could be made available near each gate so that it would be more intuitive for users.</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10</a:t>
            </a:fld>
            <a:endParaRPr lang="en-IN"/>
          </a:p>
        </p:txBody>
      </p:sp>
    </p:spTree>
    <p:extLst>
      <p:ext uri="{BB962C8B-B14F-4D97-AF65-F5344CB8AC3E}">
        <p14:creationId xmlns:p14="http://schemas.microsoft.com/office/powerpoint/2010/main" val="257829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Lets have a look at the setup.</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11</a:t>
            </a:fld>
            <a:endParaRPr lang="en-IN"/>
          </a:p>
        </p:txBody>
      </p:sp>
    </p:spTree>
    <p:extLst>
      <p:ext uri="{BB962C8B-B14F-4D97-AF65-F5344CB8AC3E}">
        <p14:creationId xmlns:p14="http://schemas.microsoft.com/office/powerpoint/2010/main" val="3851283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webcam </a:t>
            </a:r>
            <a:r>
              <a:rPr lang="en-IN" dirty="0" smtClean="0"/>
              <a:t>continuously </a:t>
            </a:r>
            <a:r>
              <a:rPr lang="en-IN" dirty="0" smtClean="0"/>
              <a:t>monitors the parking area that is connected to the system on the left. The system runs the Video feed and Image Processor. Post</a:t>
            </a:r>
            <a:r>
              <a:rPr lang="en-IN" baseline="0" dirty="0" smtClean="0"/>
              <a:t> processing, services are called that are hosted on the system in the right. This will update the database that is present in the same system. The dashboard in turn fetches data from services and displays the desired information on the screen.</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12</a:t>
            </a:fld>
            <a:endParaRPr lang="en-IN"/>
          </a:p>
        </p:txBody>
      </p:sp>
    </p:spTree>
    <p:extLst>
      <p:ext uri="{BB962C8B-B14F-4D97-AF65-F5344CB8AC3E}">
        <p14:creationId xmlns:p14="http://schemas.microsoft.com/office/powerpoint/2010/main" val="415207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Let’s have a look at the solution in action.</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13</a:t>
            </a:fld>
            <a:endParaRPr lang="en-IN"/>
          </a:p>
        </p:txBody>
      </p:sp>
    </p:spTree>
    <p:extLst>
      <p:ext uri="{BB962C8B-B14F-4D97-AF65-F5344CB8AC3E}">
        <p14:creationId xmlns:p14="http://schemas.microsoft.com/office/powerpoint/2010/main" val="2837872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We have implemented this for a single parking area. The area on the dashboard is called “Car Parking 1”. The parking area is full now, hence the dashboard shows it as Red. Once a parking slot is made available, the indicator turns green. A commuter parked the vehicle in the free slot, hence the Parking Indicator turned Red again.</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14</a:t>
            </a:fld>
            <a:endParaRPr lang="en-IN"/>
          </a:p>
        </p:txBody>
      </p:sp>
    </p:spTree>
    <p:extLst>
      <p:ext uri="{BB962C8B-B14F-4D97-AF65-F5344CB8AC3E}">
        <p14:creationId xmlns:p14="http://schemas.microsoft.com/office/powerpoint/2010/main" val="499741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solution is based on Image Processing, hence the hardware required could be reused. For example, if adequate hardware like cameras or networking </a:t>
            </a:r>
            <a:r>
              <a:rPr lang="en-IN" dirty="0" err="1" smtClean="0"/>
              <a:t>equipments</a:t>
            </a:r>
            <a:r>
              <a:rPr lang="en-IN" dirty="0" smtClean="0"/>
              <a:t> are not available,</a:t>
            </a:r>
            <a:r>
              <a:rPr lang="en-IN" baseline="0" dirty="0" smtClean="0"/>
              <a:t> then it could be installed. The cost will actually be shared as security cameras will be used by the BCMS group and the networking </a:t>
            </a:r>
            <a:r>
              <a:rPr lang="en-IN" baseline="0" dirty="0" err="1" smtClean="0"/>
              <a:t>equipments</a:t>
            </a:r>
            <a:r>
              <a:rPr lang="en-IN" baseline="0" dirty="0" smtClean="0"/>
              <a:t> could be used for making the DC Smarter and Wireless enabled. As the solution uses glyph images, different categories of vehicles could be determined based on usage of distinct glyph images.</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15</a:t>
            </a:fld>
            <a:endParaRPr lang="en-IN"/>
          </a:p>
        </p:txBody>
      </p:sp>
    </p:spTree>
    <p:extLst>
      <p:ext uri="{BB962C8B-B14F-4D97-AF65-F5344CB8AC3E}">
        <p14:creationId xmlns:p14="http://schemas.microsoft.com/office/powerpoint/2010/main" val="663854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Problem Statement that</a:t>
            </a:r>
            <a:r>
              <a:rPr lang="en-IN" baseline="0" dirty="0" smtClean="0"/>
              <a:t> we are trying to address</a:t>
            </a:r>
            <a:r>
              <a:rPr lang="en-IN" dirty="0" smtClean="0"/>
              <a:t> is,</a:t>
            </a:r>
            <a:r>
              <a:rPr lang="en-IN" baseline="0" dirty="0" smtClean="0"/>
              <a:t> Whenever an </a:t>
            </a:r>
            <a:r>
              <a:rPr lang="en-IN" baseline="0" dirty="0" err="1" smtClean="0"/>
              <a:t>Infoscion</a:t>
            </a:r>
            <a:r>
              <a:rPr lang="en-IN" baseline="0" dirty="0" smtClean="0"/>
              <a:t> starts from Home to Office, the first thought that comes to our mind is “Will I get a parking near my building”? After entering the campus, we visit to different parking spaces in search of a free slot, and in the process loose a lot of time. It would be a life saver, if we meet a “Friend” near the gate, who could guide us to the nearest free parking space, and hence we will save precious time and thoughts for other productive work.</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2</a:t>
            </a:fld>
            <a:endParaRPr lang="en-IN"/>
          </a:p>
        </p:txBody>
      </p:sp>
    </p:spTree>
    <p:extLst>
      <p:ext uri="{BB962C8B-B14F-4D97-AF65-F5344CB8AC3E}">
        <p14:creationId xmlns:p14="http://schemas.microsoft.com/office/powerpoint/2010/main" val="130116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main principle behind the solution is low cost and reuse. Hence we are basing our solution on Image Processing.</a:t>
            </a:r>
            <a:r>
              <a:rPr lang="en-IN" baseline="0" dirty="0" smtClean="0"/>
              <a:t> We will be processing the images from the security camera feeds to derive the number of parking slots available at a particular parking area.</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3</a:t>
            </a:fld>
            <a:endParaRPr lang="en-IN"/>
          </a:p>
        </p:txBody>
      </p:sp>
    </p:spTree>
    <p:extLst>
      <p:ext uri="{BB962C8B-B14F-4D97-AF65-F5344CB8AC3E}">
        <p14:creationId xmlns:p14="http://schemas.microsoft.com/office/powerpoint/2010/main" val="374909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Here is a high level architecture of the solution. The Video Feed capture images at pre-determined intervals from a Camera and saves it to a File System. The Image Processor continuously</a:t>
            </a:r>
            <a:r>
              <a:rPr lang="en-IN" baseline="0" dirty="0" smtClean="0"/>
              <a:t> monitors the file system for changes. On detecting a change, it processes the image to derive the available parking slots, and calls a Service to update information to the database. There are admin and User dashboards that fetches information from the database through services and provides necessary information to the end users.</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4</a:t>
            </a:fld>
            <a:endParaRPr lang="en-IN"/>
          </a:p>
        </p:txBody>
      </p:sp>
    </p:spTree>
    <p:extLst>
      <p:ext uri="{BB962C8B-B14F-4D97-AF65-F5344CB8AC3E}">
        <p14:creationId xmlns:p14="http://schemas.microsoft.com/office/powerpoint/2010/main" val="126640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various components involved are as follows:</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5</a:t>
            </a:fld>
            <a:endParaRPr lang="en-IN"/>
          </a:p>
        </p:txBody>
      </p:sp>
    </p:spTree>
    <p:extLst>
      <p:ext uri="{BB962C8B-B14F-4D97-AF65-F5344CB8AC3E}">
        <p14:creationId xmlns:p14="http://schemas.microsoft.com/office/powerpoint/2010/main" val="368433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This is a parking area. We have assumed that the parking slots will be painted with a unique Glyph image.</a:t>
            </a:r>
            <a:r>
              <a:rPr lang="en-IN" baseline="0" dirty="0" smtClean="0"/>
              <a:t> The presence of a glyph will mean availability of a parking slot.</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6</a:t>
            </a:fld>
            <a:endParaRPr lang="en-IN"/>
          </a:p>
        </p:txBody>
      </p:sp>
    </p:spTree>
    <p:extLst>
      <p:ext uri="{BB962C8B-B14F-4D97-AF65-F5344CB8AC3E}">
        <p14:creationId xmlns:p14="http://schemas.microsoft.com/office/powerpoint/2010/main" val="360847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This is simulation of the Video Feed module. For the purpose of this demo we have connected a </a:t>
            </a:r>
            <a:r>
              <a:rPr lang="en-IN" dirty="0" err="1" smtClean="0"/>
              <a:t>WebCam</a:t>
            </a:r>
            <a:r>
              <a:rPr lang="en-IN" dirty="0" smtClean="0"/>
              <a:t> to the system to get the image feed. In real time, we have assumed that we will be getting the RTMP feed from the Security Cameras. On</a:t>
            </a:r>
            <a:r>
              <a:rPr lang="en-IN" baseline="0" dirty="0" smtClean="0"/>
              <a:t> Setting the capture interval, frames are captured and saved as jpeg images to a folder.</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7</a:t>
            </a:fld>
            <a:endParaRPr lang="en-IN"/>
          </a:p>
        </p:txBody>
      </p:sp>
    </p:spTree>
    <p:extLst>
      <p:ext uri="{BB962C8B-B14F-4D97-AF65-F5344CB8AC3E}">
        <p14:creationId xmlns:p14="http://schemas.microsoft.com/office/powerpoint/2010/main" val="539758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Image processor watches for changes to saved images,</a:t>
            </a:r>
            <a:r>
              <a:rPr lang="en-IN" baseline="0" dirty="0" smtClean="0"/>
              <a:t> transforms them through </a:t>
            </a:r>
            <a:r>
              <a:rPr lang="en-IN" baseline="0" dirty="0" err="1" smtClean="0"/>
              <a:t>Greyscaling</a:t>
            </a:r>
            <a:r>
              <a:rPr lang="en-IN" baseline="0" dirty="0" smtClean="0"/>
              <a:t>, </a:t>
            </a:r>
            <a:r>
              <a:rPr lang="en-IN" baseline="0" dirty="0" err="1" smtClean="0"/>
              <a:t>Binerization</a:t>
            </a:r>
            <a:r>
              <a:rPr lang="en-IN" baseline="0" dirty="0" smtClean="0"/>
              <a:t> and Blob Counting through Edge Detection. We are using Aforge.NET, an open source library for processing the images. In short it detects the Glyph Images to determine the available Parking Slots. It then calls a Service that updates data in the database.</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8</a:t>
            </a:fld>
            <a:endParaRPr lang="en-IN"/>
          </a:p>
        </p:txBody>
      </p:sp>
    </p:spTree>
    <p:extLst>
      <p:ext uri="{BB962C8B-B14F-4D97-AF65-F5344CB8AC3E}">
        <p14:creationId xmlns:p14="http://schemas.microsoft.com/office/powerpoint/2010/main" val="3562123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Here is the database that is updated after capturing and processing the image. We are maintaining the data regarding the type of parking,</a:t>
            </a:r>
            <a:r>
              <a:rPr lang="en-IN" baseline="0" dirty="0" smtClean="0"/>
              <a:t> the total number of slots available per area and the total number of free slots available. The data manipulation is handled through REST based services.</a:t>
            </a:r>
            <a:endParaRPr lang="en-IN" dirty="0"/>
          </a:p>
        </p:txBody>
      </p:sp>
      <p:sp>
        <p:nvSpPr>
          <p:cNvPr id="4" name="Slide Number Placeholder 3"/>
          <p:cNvSpPr>
            <a:spLocks noGrp="1"/>
          </p:cNvSpPr>
          <p:nvPr>
            <p:ph type="sldNum" sz="quarter" idx="10"/>
          </p:nvPr>
        </p:nvSpPr>
        <p:spPr/>
        <p:txBody>
          <a:bodyPr/>
          <a:lstStyle/>
          <a:p>
            <a:fld id="{8412819F-0DCF-4F8F-8F8A-0ECCB2D0A1F9}" type="slidenum">
              <a:rPr lang="en-IN" smtClean="0"/>
              <a:t>9</a:t>
            </a:fld>
            <a:endParaRPr lang="en-IN"/>
          </a:p>
        </p:txBody>
      </p:sp>
    </p:spTree>
    <p:extLst>
      <p:ext uri="{BB962C8B-B14F-4D97-AF65-F5344CB8AC3E}">
        <p14:creationId xmlns:p14="http://schemas.microsoft.com/office/powerpoint/2010/main" val="399555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B016A37-0824-4F6A-9A2D-BC2FC5436C7A}" type="datetimeFigureOut">
              <a:rPr lang="en-IN" smtClean="0"/>
              <a:t>29-03-2015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DD319E-6B64-42C2-903C-FABC9EEF843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960323"/>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016A37-0824-4F6A-9A2D-BC2FC5436C7A}" type="datetimeFigureOut">
              <a:rPr lang="en-IN" smtClean="0"/>
              <a:t>29-03-2015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DD319E-6B64-42C2-903C-FABC9EEF8436}" type="slidenum">
              <a:rPr lang="en-IN" smtClean="0"/>
              <a:t>‹#›</a:t>
            </a:fld>
            <a:endParaRPr lang="en-IN"/>
          </a:p>
        </p:txBody>
      </p:sp>
    </p:spTree>
    <p:extLst>
      <p:ext uri="{BB962C8B-B14F-4D97-AF65-F5344CB8AC3E}">
        <p14:creationId xmlns:p14="http://schemas.microsoft.com/office/powerpoint/2010/main" val="3525676119"/>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016A37-0824-4F6A-9A2D-BC2FC5436C7A}" type="datetimeFigureOut">
              <a:rPr lang="en-IN" smtClean="0"/>
              <a:t>29-03-2015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DD319E-6B64-42C2-903C-FABC9EEF8436}" type="slidenum">
              <a:rPr lang="en-IN" smtClean="0"/>
              <a:t>‹#›</a:t>
            </a:fld>
            <a:endParaRPr lang="en-IN"/>
          </a:p>
        </p:txBody>
      </p:sp>
    </p:spTree>
    <p:extLst>
      <p:ext uri="{BB962C8B-B14F-4D97-AF65-F5344CB8AC3E}">
        <p14:creationId xmlns:p14="http://schemas.microsoft.com/office/powerpoint/2010/main" val="3807880741"/>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016A37-0824-4F6A-9A2D-BC2FC5436C7A}" type="datetimeFigureOut">
              <a:rPr lang="en-IN" smtClean="0"/>
              <a:t>29-03-2015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DD319E-6B64-42C2-903C-FABC9EEF8436}" type="slidenum">
              <a:rPr lang="en-IN" smtClean="0"/>
              <a:t>‹#›</a:t>
            </a:fld>
            <a:endParaRPr lang="en-IN"/>
          </a:p>
        </p:txBody>
      </p:sp>
    </p:spTree>
    <p:extLst>
      <p:ext uri="{BB962C8B-B14F-4D97-AF65-F5344CB8AC3E}">
        <p14:creationId xmlns:p14="http://schemas.microsoft.com/office/powerpoint/2010/main" val="664589551"/>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016A37-0824-4F6A-9A2D-BC2FC5436C7A}" type="datetimeFigureOut">
              <a:rPr lang="en-IN" smtClean="0"/>
              <a:t>29-03-2015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DD319E-6B64-42C2-903C-FABC9EEF843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835139"/>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B016A37-0824-4F6A-9A2D-BC2FC5436C7A}" type="datetimeFigureOut">
              <a:rPr lang="en-IN" smtClean="0"/>
              <a:t>29-03-2015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DD319E-6B64-42C2-903C-FABC9EEF8436}" type="slidenum">
              <a:rPr lang="en-IN" smtClean="0"/>
              <a:t>‹#›</a:t>
            </a:fld>
            <a:endParaRPr lang="en-IN"/>
          </a:p>
        </p:txBody>
      </p:sp>
    </p:spTree>
    <p:extLst>
      <p:ext uri="{BB962C8B-B14F-4D97-AF65-F5344CB8AC3E}">
        <p14:creationId xmlns:p14="http://schemas.microsoft.com/office/powerpoint/2010/main" val="2183334708"/>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B016A37-0824-4F6A-9A2D-BC2FC5436C7A}" type="datetimeFigureOut">
              <a:rPr lang="en-IN" smtClean="0"/>
              <a:t>29-03-2015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DD319E-6B64-42C2-903C-FABC9EEF8436}" type="slidenum">
              <a:rPr lang="en-IN" smtClean="0"/>
              <a:t>‹#›</a:t>
            </a:fld>
            <a:endParaRPr lang="en-IN"/>
          </a:p>
        </p:txBody>
      </p:sp>
    </p:spTree>
    <p:extLst>
      <p:ext uri="{BB962C8B-B14F-4D97-AF65-F5344CB8AC3E}">
        <p14:creationId xmlns:p14="http://schemas.microsoft.com/office/powerpoint/2010/main" val="3874737225"/>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016A37-0824-4F6A-9A2D-BC2FC5436C7A}" type="datetimeFigureOut">
              <a:rPr lang="en-IN" smtClean="0"/>
              <a:t>29-03-2015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DD319E-6B64-42C2-903C-FABC9EEF8436}" type="slidenum">
              <a:rPr lang="en-IN" smtClean="0"/>
              <a:t>‹#›</a:t>
            </a:fld>
            <a:endParaRPr lang="en-IN"/>
          </a:p>
        </p:txBody>
      </p:sp>
    </p:spTree>
    <p:extLst>
      <p:ext uri="{BB962C8B-B14F-4D97-AF65-F5344CB8AC3E}">
        <p14:creationId xmlns:p14="http://schemas.microsoft.com/office/powerpoint/2010/main" val="2540462358"/>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016A37-0824-4F6A-9A2D-BC2FC5436C7A}" type="datetimeFigureOut">
              <a:rPr lang="en-IN" smtClean="0"/>
              <a:t>29-03-2015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2DD319E-6B64-42C2-903C-FABC9EEF8436}" type="slidenum">
              <a:rPr lang="en-IN" smtClean="0"/>
              <a:t>‹#›</a:t>
            </a:fld>
            <a:endParaRPr lang="en-IN"/>
          </a:p>
        </p:txBody>
      </p:sp>
    </p:spTree>
    <p:extLst>
      <p:ext uri="{BB962C8B-B14F-4D97-AF65-F5344CB8AC3E}">
        <p14:creationId xmlns:p14="http://schemas.microsoft.com/office/powerpoint/2010/main" val="3688767826"/>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016A37-0824-4F6A-9A2D-BC2FC5436C7A}" type="datetimeFigureOut">
              <a:rPr lang="en-IN" smtClean="0"/>
              <a:t>29-03-2015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DD319E-6B64-42C2-903C-FABC9EEF8436}" type="slidenum">
              <a:rPr lang="en-IN" smtClean="0"/>
              <a:t>‹#›</a:t>
            </a:fld>
            <a:endParaRPr lang="en-IN"/>
          </a:p>
        </p:txBody>
      </p:sp>
    </p:spTree>
    <p:extLst>
      <p:ext uri="{BB962C8B-B14F-4D97-AF65-F5344CB8AC3E}">
        <p14:creationId xmlns:p14="http://schemas.microsoft.com/office/powerpoint/2010/main" val="2648086157"/>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016A37-0824-4F6A-9A2D-BC2FC5436C7A}" type="datetimeFigureOut">
              <a:rPr lang="en-IN" smtClean="0"/>
              <a:t>29-03-2015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DD319E-6B64-42C2-903C-FABC9EEF8436}" type="slidenum">
              <a:rPr lang="en-IN" smtClean="0"/>
              <a:t>‹#›</a:t>
            </a:fld>
            <a:endParaRPr lang="en-IN"/>
          </a:p>
        </p:txBody>
      </p:sp>
    </p:spTree>
    <p:extLst>
      <p:ext uri="{BB962C8B-B14F-4D97-AF65-F5344CB8AC3E}">
        <p14:creationId xmlns:p14="http://schemas.microsoft.com/office/powerpoint/2010/main" val="189402569"/>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016A37-0824-4F6A-9A2D-BC2FC5436C7A}" type="datetimeFigureOut">
              <a:rPr lang="en-IN" smtClean="0"/>
              <a:t>29-03-2015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DD319E-6B64-42C2-903C-FABC9EEF8436}"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232287"/>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7.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2885" y="1122363"/>
            <a:ext cx="10354614" cy="2387600"/>
          </a:xfrm>
        </p:spPr>
        <p:txBody>
          <a:bodyPr>
            <a:normAutofit fontScale="90000"/>
          </a:bodyPr>
          <a:lstStyle/>
          <a:p>
            <a:r>
              <a:rPr lang="en-IN" sz="4400" dirty="0" smtClean="0"/>
              <a:t>#</a:t>
            </a:r>
            <a:r>
              <a:rPr lang="en-IN" sz="4400" dirty="0" err="1" smtClean="0"/>
              <a:t>InfosysHackathon</a:t>
            </a:r>
            <a:r>
              <a:rPr lang="en-IN" dirty="0" smtClean="0"/>
              <a:t/>
            </a:r>
            <a:br>
              <a:rPr lang="en-IN" dirty="0" smtClean="0"/>
            </a:br>
            <a:r>
              <a:rPr lang="en-IN" dirty="0" smtClean="0"/>
              <a:t>Parking Management Solution</a:t>
            </a:r>
            <a:endParaRPr lang="en-IN" dirty="0"/>
          </a:p>
        </p:txBody>
      </p:sp>
      <p:sp>
        <p:nvSpPr>
          <p:cNvPr id="3" name="Subtitle 2"/>
          <p:cNvSpPr>
            <a:spLocks noGrp="1"/>
          </p:cNvSpPr>
          <p:nvPr>
            <p:ph type="subTitle" idx="1"/>
          </p:nvPr>
        </p:nvSpPr>
        <p:spPr/>
        <p:txBody>
          <a:bodyPr>
            <a:noAutofit/>
          </a:bodyPr>
          <a:lstStyle/>
          <a:p>
            <a:pPr algn="ctr"/>
            <a:r>
              <a:rPr lang="en-IN" sz="1600" b="1" dirty="0" smtClean="0"/>
              <a:t>Bhubaneswar DC</a:t>
            </a:r>
          </a:p>
          <a:p>
            <a:pPr algn="ctr"/>
            <a:r>
              <a:rPr lang="en-IN" sz="1600" b="1" dirty="0" smtClean="0"/>
              <a:t>Team: Warriors</a:t>
            </a:r>
          </a:p>
          <a:p>
            <a:pPr algn="ctr"/>
            <a:r>
              <a:rPr lang="en-IN" sz="1600" b="1" dirty="0" err="1" smtClean="0"/>
              <a:t>Shiv_Mishra</a:t>
            </a:r>
            <a:r>
              <a:rPr lang="en-IN" sz="1600" b="1" dirty="0" smtClean="0"/>
              <a:t>; </a:t>
            </a:r>
            <a:r>
              <a:rPr lang="en-IN" sz="1600" b="1" dirty="0" err="1" smtClean="0"/>
              <a:t>Bhuban_Mishra</a:t>
            </a:r>
            <a:r>
              <a:rPr lang="en-IN" sz="1600" b="1" dirty="0" smtClean="0"/>
              <a:t>; </a:t>
            </a:r>
            <a:r>
              <a:rPr lang="en-IN" sz="1600" b="1" dirty="0" err="1" smtClean="0"/>
              <a:t>Ramu_Alagappan</a:t>
            </a:r>
            <a:endParaRPr lang="en-IN" sz="1600" b="1" dirty="0"/>
          </a:p>
        </p:txBody>
      </p:sp>
      <p:pic>
        <p:nvPicPr>
          <p:cNvPr id="7" name="Media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extLst>
      <p:ext uri="{BB962C8B-B14F-4D97-AF65-F5344CB8AC3E}">
        <p14:creationId xmlns:p14="http://schemas.microsoft.com/office/powerpoint/2010/main" val="829416713"/>
      </p:ext>
    </p:extLst>
  </p:cSld>
  <p:clrMapOvr>
    <a:masterClrMapping/>
  </p:clrMapOvr>
  <mc:AlternateContent xmlns:mc="http://schemas.openxmlformats.org/markup-compatibility/2006">
    <mc:Choice xmlns:p14="http://schemas.microsoft.com/office/powerpoint/2010/main" Requires="p14">
      <p:transition spd="slow" p14:dur="2000" advClick="0" advTm="12000"/>
    </mc:Choice>
    <mc:Fallback>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2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b="8082"/>
          <a:stretch/>
        </p:blipFill>
        <p:spPr>
          <a:xfrm>
            <a:off x="-3237" y="0"/>
            <a:ext cx="12195239" cy="6302327"/>
          </a:xfrm>
          <a:prstGeom prst="rect">
            <a:avLst/>
          </a:prstGeom>
        </p:spPr>
      </p:pic>
      <p:pic>
        <p:nvPicPr>
          <p:cNvPr id="3" name="Media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5" y="92075"/>
            <a:ext cx="609600" cy="609600"/>
          </a:xfrm>
          <a:prstGeom prst="rect">
            <a:avLst/>
          </a:prstGeom>
        </p:spPr>
      </p:pic>
    </p:spTree>
    <p:extLst>
      <p:ext uri="{BB962C8B-B14F-4D97-AF65-F5344CB8AC3E}">
        <p14:creationId xmlns:p14="http://schemas.microsoft.com/office/powerpoint/2010/main" val="2912463206"/>
      </p:ext>
    </p:extLst>
  </p:cSld>
  <p:clrMapOvr>
    <a:masterClrMapping/>
  </p:clrMapOvr>
  <mc:AlternateContent xmlns:mc="http://schemas.openxmlformats.org/markup-compatibility/2006">
    <mc:Choice xmlns:p14="http://schemas.microsoft.com/office/powerpoint/2010/main" Requires="p14">
      <p:transition spd="slow" p14:dur="2000" advClick="0" advTm="19000"/>
    </mc:Choice>
    <mc:Fallback>
      <p:transition spd="slow" advClick="0" advTm="1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The Setup</a:t>
            </a:r>
            <a:endParaRPr lang="en-IN" dirty="0"/>
          </a:p>
        </p:txBody>
      </p:sp>
      <p:sp>
        <p:nvSpPr>
          <p:cNvPr id="3" name="Text Placeholder 2"/>
          <p:cNvSpPr>
            <a:spLocks noGrp="1"/>
          </p:cNvSpPr>
          <p:nvPr>
            <p:ph type="body" idx="1"/>
          </p:nvPr>
        </p:nvSpPr>
        <p:spPr/>
        <p:txBody>
          <a:bodyPr/>
          <a:lstStyle/>
          <a:p>
            <a:endParaRPr lang="en-IN"/>
          </a:p>
        </p:txBody>
      </p:sp>
      <p:pic>
        <p:nvPicPr>
          <p:cNvPr id="4" name="Media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extLst>
      <p:ext uri="{BB962C8B-B14F-4D97-AF65-F5344CB8AC3E}">
        <p14:creationId xmlns:p14="http://schemas.microsoft.com/office/powerpoint/2010/main" val="95119208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r="6638" b="10805"/>
          <a:stretch/>
        </p:blipFill>
        <p:spPr>
          <a:xfrm>
            <a:off x="394149" y="110362"/>
            <a:ext cx="11382703" cy="6117021"/>
          </a:xfrm>
          <a:prstGeom prst="rect">
            <a:avLst/>
          </a:prstGeom>
        </p:spPr>
      </p:pic>
      <p:sp>
        <p:nvSpPr>
          <p:cNvPr id="9" name="Cloud Callout 8"/>
          <p:cNvSpPr/>
          <p:nvPr/>
        </p:nvSpPr>
        <p:spPr>
          <a:xfrm>
            <a:off x="4635073" y="252248"/>
            <a:ext cx="2900854" cy="160808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REST Services</a:t>
            </a:r>
            <a:endParaRPr lang="en-IN" dirty="0"/>
          </a:p>
        </p:txBody>
      </p:sp>
      <p:sp>
        <p:nvSpPr>
          <p:cNvPr id="11" name="Left-Up Arrow 10"/>
          <p:cNvSpPr/>
          <p:nvPr/>
        </p:nvSpPr>
        <p:spPr>
          <a:xfrm rot="16200000">
            <a:off x="8550203" y="-457970"/>
            <a:ext cx="850392" cy="298580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Left-Up Arrow 11"/>
          <p:cNvSpPr/>
          <p:nvPr/>
        </p:nvSpPr>
        <p:spPr>
          <a:xfrm rot="5400000">
            <a:off x="3316487" y="3113424"/>
            <a:ext cx="850392" cy="3699641"/>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Bent-Up Arrow 12"/>
          <p:cNvSpPr/>
          <p:nvPr/>
        </p:nvSpPr>
        <p:spPr>
          <a:xfrm rot="16200000" flipV="1">
            <a:off x="2901333" y="-273610"/>
            <a:ext cx="850392" cy="261708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Media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5" y="92075"/>
            <a:ext cx="609600" cy="609600"/>
          </a:xfrm>
          <a:prstGeom prst="rect">
            <a:avLst/>
          </a:prstGeom>
        </p:spPr>
      </p:pic>
    </p:spTree>
    <p:extLst>
      <p:ext uri="{BB962C8B-B14F-4D97-AF65-F5344CB8AC3E}">
        <p14:creationId xmlns:p14="http://schemas.microsoft.com/office/powerpoint/2010/main" val="42457498"/>
      </p:ext>
    </p:extLst>
  </p:cSld>
  <p:clrMapOvr>
    <a:masterClrMapping/>
  </p:clrMapOvr>
  <mc:AlternateContent xmlns:mc="http://schemas.openxmlformats.org/markup-compatibility/2006">
    <mc:Choice xmlns:p14="http://schemas.microsoft.com/office/powerpoint/2010/main" Requires="p14">
      <p:transition spd="slow" p14:dur="2000" advClick="0" advTm="21000"/>
    </mc:Choice>
    <mc:Fallback>
      <p:transition spd="slow" advClick="0"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9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DEMO</a:t>
            </a:r>
            <a:endParaRPr lang="en-IN" dirty="0"/>
          </a:p>
        </p:txBody>
      </p:sp>
      <p:sp>
        <p:nvSpPr>
          <p:cNvPr id="3" name="Text Placeholder 2"/>
          <p:cNvSpPr>
            <a:spLocks noGrp="1"/>
          </p:cNvSpPr>
          <p:nvPr>
            <p:ph type="body" idx="1"/>
          </p:nvPr>
        </p:nvSpPr>
        <p:spPr/>
        <p:txBody>
          <a:bodyPr/>
          <a:lstStyle/>
          <a:p>
            <a:endParaRPr lang="en-IN"/>
          </a:p>
        </p:txBody>
      </p:sp>
      <p:pic>
        <p:nvPicPr>
          <p:cNvPr id="4" name="Media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extLst>
      <p:ext uri="{BB962C8B-B14F-4D97-AF65-F5344CB8AC3E}">
        <p14:creationId xmlns:p14="http://schemas.microsoft.com/office/powerpoint/2010/main" val="3982354453"/>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2353" y="92075"/>
            <a:ext cx="10944000" cy="6156000"/>
          </a:xfrm>
          <a:prstGeom prst="rect">
            <a:avLst/>
          </a:prstGeom>
        </p:spPr>
      </p:pic>
    </p:spTree>
    <p:extLst>
      <p:ext uri="{BB962C8B-B14F-4D97-AF65-F5344CB8AC3E}">
        <p14:creationId xmlns:p14="http://schemas.microsoft.com/office/powerpoint/2010/main" val="1513157337"/>
      </p:ext>
    </p:extLst>
  </p:cSld>
  <p:clrMapOvr>
    <a:masterClrMapping/>
  </p:clrMapOvr>
  <mc:AlternateContent xmlns:mc="http://schemas.openxmlformats.org/markup-compatibility/2006">
    <mc:Choice xmlns:p14="http://schemas.microsoft.com/office/powerpoint/2010/main" Requires="p14">
      <p:transition spd="slow" p14:dur="2000" advClick="0" advTm="30000"/>
    </mc:Choice>
    <mc:Fallback>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Novelty of the Solution</a:t>
            </a:r>
            <a:endParaRPr lang="en-IN" dirty="0"/>
          </a:p>
        </p:txBody>
      </p:sp>
      <p:sp>
        <p:nvSpPr>
          <p:cNvPr id="3" name="Text Placeholder 2"/>
          <p:cNvSpPr>
            <a:spLocks noGrp="1"/>
          </p:cNvSpPr>
          <p:nvPr>
            <p:ph type="body" idx="1"/>
          </p:nvPr>
        </p:nvSpPr>
        <p:spPr/>
        <p:txBody>
          <a:bodyPr/>
          <a:lstStyle/>
          <a:p>
            <a:endParaRPr lang="en-IN"/>
          </a:p>
        </p:txBody>
      </p:sp>
      <p:pic>
        <p:nvPicPr>
          <p:cNvPr id="4" name="Media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extLst>
      <p:ext uri="{BB962C8B-B14F-4D97-AF65-F5344CB8AC3E}">
        <p14:creationId xmlns:p14="http://schemas.microsoft.com/office/powerpoint/2010/main" val="1706285637"/>
      </p:ext>
    </p:extLst>
  </p:cSld>
  <p:clrMapOvr>
    <a:masterClrMapping/>
  </p:clrMapOvr>
  <mc:AlternateContent xmlns:mc="http://schemas.openxmlformats.org/markup-compatibility/2006">
    <mc:Choice xmlns:p14="http://schemas.microsoft.com/office/powerpoint/2010/main" Requires="p14">
      <p:transition spd="slow" p14:dur="2000" advClick="0" advTm="30000"/>
    </mc:Choice>
    <mc:Fallback>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6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Thank You</a:t>
            </a:r>
            <a:endParaRPr lang="en-IN"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13947099"/>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Problem Statement</a:t>
            </a:r>
            <a:endParaRPr lang="en-IN" dirty="0"/>
          </a:p>
        </p:txBody>
      </p:sp>
      <p:sp>
        <p:nvSpPr>
          <p:cNvPr id="3" name="Text Placeholder 2"/>
          <p:cNvSpPr>
            <a:spLocks noGrp="1"/>
          </p:cNvSpPr>
          <p:nvPr>
            <p:ph type="body" idx="1"/>
          </p:nvPr>
        </p:nvSpPr>
        <p:spPr/>
        <p:txBody>
          <a:bodyPr/>
          <a:lstStyle/>
          <a:p>
            <a:endParaRPr lang="en-IN"/>
          </a:p>
        </p:txBody>
      </p:sp>
      <p:pic>
        <p:nvPicPr>
          <p:cNvPr id="6" name="Media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extLst>
      <p:ext uri="{BB962C8B-B14F-4D97-AF65-F5344CB8AC3E}">
        <p14:creationId xmlns:p14="http://schemas.microsoft.com/office/powerpoint/2010/main" val="638435908"/>
      </p:ext>
    </p:extLst>
  </p:cSld>
  <p:clrMapOvr>
    <a:masterClrMapping/>
  </p:clrMapOvr>
  <mc:AlternateContent xmlns:mc="http://schemas.openxmlformats.org/markup-compatibility/2006">
    <mc:Choice xmlns:p14="http://schemas.microsoft.com/office/powerpoint/2010/main" Requires="p14">
      <p:transition spd="slow" p14:dur="2000" advClick="0" advTm="31000"/>
    </mc:Choice>
    <mc:Fallback>
      <p:transition spd="slow" advClick="0" advTm="3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Solution Approach</a:t>
            </a:r>
            <a:endParaRPr lang="en-IN" dirty="0"/>
          </a:p>
        </p:txBody>
      </p:sp>
      <p:sp>
        <p:nvSpPr>
          <p:cNvPr id="3" name="Text Placeholder 2"/>
          <p:cNvSpPr>
            <a:spLocks noGrp="1"/>
          </p:cNvSpPr>
          <p:nvPr>
            <p:ph type="body" idx="1"/>
          </p:nvPr>
        </p:nvSpPr>
        <p:spPr/>
        <p:txBody>
          <a:bodyPr/>
          <a:lstStyle/>
          <a:p>
            <a:endParaRPr lang="en-IN"/>
          </a:p>
        </p:txBody>
      </p:sp>
      <p:pic>
        <p:nvPicPr>
          <p:cNvPr id="5" name="Media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extLst>
      <p:ext uri="{BB962C8B-B14F-4D97-AF65-F5344CB8AC3E}">
        <p14:creationId xmlns:p14="http://schemas.microsoft.com/office/powerpoint/2010/main" val="1062206422"/>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8191" y="546254"/>
            <a:ext cx="2137894" cy="13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Video Feed</a:t>
            </a:r>
            <a:endParaRPr lang="en-IN" dirty="0"/>
          </a:p>
        </p:txBody>
      </p:sp>
      <p:sp>
        <p:nvSpPr>
          <p:cNvPr id="5" name="Rectangle 4"/>
          <p:cNvSpPr/>
          <p:nvPr/>
        </p:nvSpPr>
        <p:spPr>
          <a:xfrm>
            <a:off x="830686" y="3515933"/>
            <a:ext cx="10521942" cy="579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Services</a:t>
            </a:r>
            <a:endParaRPr lang="en-IN" dirty="0"/>
          </a:p>
        </p:txBody>
      </p:sp>
      <p:sp>
        <p:nvSpPr>
          <p:cNvPr id="6" name="Flowchart: Magnetic Disk 5"/>
          <p:cNvSpPr/>
          <p:nvPr/>
        </p:nvSpPr>
        <p:spPr>
          <a:xfrm>
            <a:off x="1468191" y="4829576"/>
            <a:ext cx="2009105" cy="118485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Database</a:t>
            </a:r>
            <a:endParaRPr lang="en-IN" dirty="0"/>
          </a:p>
        </p:txBody>
      </p:sp>
      <p:sp>
        <p:nvSpPr>
          <p:cNvPr id="7" name="Rectangle 6"/>
          <p:cNvSpPr/>
          <p:nvPr/>
        </p:nvSpPr>
        <p:spPr>
          <a:xfrm>
            <a:off x="8487177" y="546253"/>
            <a:ext cx="2137894" cy="13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Image Processor</a:t>
            </a:r>
            <a:endParaRPr lang="en-IN" dirty="0"/>
          </a:p>
        </p:txBody>
      </p:sp>
      <p:sp>
        <p:nvSpPr>
          <p:cNvPr id="8" name="Rectangle 7"/>
          <p:cNvSpPr/>
          <p:nvPr/>
        </p:nvSpPr>
        <p:spPr>
          <a:xfrm>
            <a:off x="8487177" y="4752302"/>
            <a:ext cx="2137894" cy="13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Dashboard</a:t>
            </a:r>
          </a:p>
          <a:p>
            <a:pPr algn="ctr"/>
            <a:r>
              <a:rPr lang="en-IN" dirty="0" smtClean="0"/>
              <a:t>&amp;</a:t>
            </a:r>
          </a:p>
          <a:p>
            <a:pPr algn="ctr"/>
            <a:r>
              <a:rPr lang="en-IN" dirty="0" smtClean="0"/>
              <a:t>Admin Console</a:t>
            </a:r>
            <a:endParaRPr lang="en-IN" dirty="0"/>
          </a:p>
        </p:txBody>
      </p:sp>
      <p:grpSp>
        <p:nvGrpSpPr>
          <p:cNvPr id="19" name="Group 18"/>
          <p:cNvGrpSpPr/>
          <p:nvPr/>
        </p:nvGrpSpPr>
        <p:grpSpPr>
          <a:xfrm>
            <a:off x="4800455" y="1626690"/>
            <a:ext cx="2250728" cy="1184857"/>
            <a:chOff x="4800455" y="2189410"/>
            <a:chExt cx="2250728" cy="1184857"/>
          </a:xfrm>
        </p:grpSpPr>
        <p:sp>
          <p:nvSpPr>
            <p:cNvPr id="9" name="Flowchart: Magnetic Disk 8"/>
            <p:cNvSpPr/>
            <p:nvPr/>
          </p:nvSpPr>
          <p:spPr>
            <a:xfrm>
              <a:off x="5042078" y="2189410"/>
              <a:ext cx="2009105" cy="118485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File Store</a:t>
              </a:r>
              <a:endParaRPr lang="en-IN" dirty="0"/>
            </a:p>
          </p:txBody>
        </p:sp>
        <p:sp>
          <p:nvSpPr>
            <p:cNvPr id="10" name="Flowchart: Document 9"/>
            <p:cNvSpPr>
              <a:spLocks noChangeAspect="1"/>
            </p:cNvSpPr>
            <p:nvPr/>
          </p:nvSpPr>
          <p:spPr>
            <a:xfrm flipV="1">
              <a:off x="4800455" y="2906267"/>
              <a:ext cx="698511" cy="468000"/>
            </a:xfrm>
            <a:prstGeom prst="flowChartDocumen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4" name="Elbow Connector 13"/>
          <p:cNvCxnSpPr>
            <a:stCxn id="9" idx="4"/>
            <a:endCxn id="7" idx="1"/>
          </p:cNvCxnSpPr>
          <p:nvPr/>
        </p:nvCxnSpPr>
        <p:spPr>
          <a:xfrm flipV="1">
            <a:off x="7051183" y="1215955"/>
            <a:ext cx="1435994" cy="1003164"/>
          </a:xfrm>
          <a:prstGeom prst="bentConnector3">
            <a:avLst>
              <a:gd name="adj1" fmla="val 50000"/>
            </a:avLst>
          </a:prstGeom>
          <a:ln w="38100">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 idx="3"/>
            <a:endCxn id="9" idx="2"/>
          </p:cNvCxnSpPr>
          <p:nvPr/>
        </p:nvCxnSpPr>
        <p:spPr>
          <a:xfrm>
            <a:off x="3606085" y="1215956"/>
            <a:ext cx="1435993" cy="1003163"/>
          </a:xfrm>
          <a:prstGeom prst="bentConnector3">
            <a:avLst>
              <a:gd name="adj1" fmla="val 50000"/>
            </a:avLst>
          </a:prstGeom>
          <a:ln w="38100">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1"/>
          </p:cNvCxnSpPr>
          <p:nvPr/>
        </p:nvCxnSpPr>
        <p:spPr>
          <a:xfrm flipH="1" flipV="1">
            <a:off x="2472743" y="4095482"/>
            <a:ext cx="1" cy="734094"/>
          </a:xfrm>
          <a:prstGeom prst="straightConnector1">
            <a:avLst/>
          </a:prstGeom>
          <a:ln w="38100">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0"/>
          </p:cNvCxnSpPr>
          <p:nvPr/>
        </p:nvCxnSpPr>
        <p:spPr>
          <a:xfrm flipV="1">
            <a:off x="9556124" y="4095482"/>
            <a:ext cx="0" cy="656820"/>
          </a:xfrm>
          <a:prstGeom prst="straightConnector1">
            <a:avLst/>
          </a:prstGeom>
          <a:ln w="38100">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7" idx="2"/>
          </p:cNvCxnSpPr>
          <p:nvPr/>
        </p:nvCxnSpPr>
        <p:spPr>
          <a:xfrm flipV="1">
            <a:off x="9556124" y="1885656"/>
            <a:ext cx="0" cy="1630277"/>
          </a:xfrm>
          <a:prstGeom prst="straightConnector1">
            <a:avLst/>
          </a:prstGeom>
          <a:ln w="38100">
            <a:headEnd type="arrow" w="lg" len="lg"/>
            <a:tailEnd type="none" w="lg" len="lg"/>
          </a:ln>
        </p:spPr>
        <p:style>
          <a:lnRef idx="1">
            <a:schemeClr val="accent1"/>
          </a:lnRef>
          <a:fillRef idx="0">
            <a:schemeClr val="accent1"/>
          </a:fillRef>
          <a:effectRef idx="0">
            <a:schemeClr val="accent1"/>
          </a:effectRef>
          <a:fontRef idx="minor">
            <a:schemeClr val="tx1"/>
          </a:fontRef>
        </p:style>
      </p:cxnSp>
      <p:pic>
        <p:nvPicPr>
          <p:cNvPr id="28" name="Media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extLst>
      <p:ext uri="{BB962C8B-B14F-4D97-AF65-F5344CB8AC3E}">
        <p14:creationId xmlns:p14="http://schemas.microsoft.com/office/powerpoint/2010/main" val="1177786381"/>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06"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Components</a:t>
            </a:r>
            <a:endParaRPr lang="en-IN" dirty="0"/>
          </a:p>
        </p:txBody>
      </p:sp>
      <p:sp>
        <p:nvSpPr>
          <p:cNvPr id="3" name="Text Placeholder 2"/>
          <p:cNvSpPr>
            <a:spLocks noGrp="1"/>
          </p:cNvSpPr>
          <p:nvPr>
            <p:ph type="body" idx="1"/>
          </p:nvPr>
        </p:nvSpPr>
        <p:spPr/>
        <p:txBody>
          <a:bodyPr/>
          <a:lstStyle/>
          <a:p>
            <a:endParaRPr lang="en-IN"/>
          </a:p>
        </p:txBody>
      </p:sp>
      <p:pic>
        <p:nvPicPr>
          <p:cNvPr id="4" name="Media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extLst>
      <p:ext uri="{BB962C8B-B14F-4D97-AF65-F5344CB8AC3E}">
        <p14:creationId xmlns:p14="http://schemas.microsoft.com/office/powerpoint/2010/main" val="1137181077"/>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3606" y="1112144"/>
            <a:ext cx="6096000" cy="4572000"/>
          </a:xfrm>
          <a:prstGeom prst="rect">
            <a:avLst/>
          </a:prstGeom>
        </p:spPr>
      </p:pic>
      <p:pic>
        <p:nvPicPr>
          <p:cNvPr id="3" name="Media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5" y="92075"/>
            <a:ext cx="609600" cy="609600"/>
          </a:xfrm>
          <a:prstGeom prst="rect">
            <a:avLst/>
          </a:prstGeom>
        </p:spPr>
      </p:pic>
    </p:spTree>
    <p:extLst>
      <p:ext uri="{BB962C8B-B14F-4D97-AF65-F5344CB8AC3E}">
        <p14:creationId xmlns:p14="http://schemas.microsoft.com/office/powerpoint/2010/main" val="2859218329"/>
      </p:ext>
    </p:extLst>
  </p:cSld>
  <p:clrMapOvr>
    <a:masterClrMapping/>
  </p:clrMapOvr>
  <mc:AlternateContent xmlns:mc="http://schemas.openxmlformats.org/markup-compatibility/2006">
    <mc:Choice xmlns:p14="http://schemas.microsoft.com/office/powerpoint/2010/main" Requires="p14">
      <p:transition spd="slow" p14:dur="2000" advClick="0" advTm="12000"/>
    </mc:Choice>
    <mc:Fallback>
      <p:transition spd="slow" advClick="0" advTm="1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edia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78985" y="801524"/>
            <a:ext cx="8534400" cy="4857750"/>
          </a:xfrm>
          <a:prstGeom prst="rect">
            <a:avLst/>
          </a:prstGeom>
        </p:spPr>
      </p:pic>
    </p:spTree>
    <p:extLst>
      <p:ext uri="{BB962C8B-B14F-4D97-AF65-F5344CB8AC3E}">
        <p14:creationId xmlns:p14="http://schemas.microsoft.com/office/powerpoint/2010/main" val="1751011392"/>
      </p:ext>
    </p:extLst>
  </p:cSld>
  <p:clrMapOvr>
    <a:masterClrMapping/>
  </p:clrMapOvr>
  <mc:AlternateContent xmlns:mc="http://schemas.openxmlformats.org/markup-compatibility/2006">
    <mc:Choice xmlns:p14="http://schemas.microsoft.com/office/powerpoint/2010/main" Requires="p14">
      <p:transition spd="slow" p14:dur="2000" advClick="0" advTm="40000"/>
    </mc:Choice>
    <mc:Fallback>
      <p:transition spd="slow" advClick="0" advTm="4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edia3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607" y="360101"/>
            <a:ext cx="11952000" cy="5678755"/>
          </a:xfrm>
          <a:prstGeom prst="rect">
            <a:avLst/>
          </a:prstGeom>
        </p:spPr>
      </p:pic>
    </p:spTree>
    <p:extLst>
      <p:ext uri="{BB962C8B-B14F-4D97-AF65-F5344CB8AC3E}">
        <p14:creationId xmlns:p14="http://schemas.microsoft.com/office/powerpoint/2010/main" val="1023993256"/>
      </p:ext>
    </p:extLst>
  </p:cSld>
  <p:clrMapOvr>
    <a:masterClrMapping/>
  </p:clrMapOvr>
  <mc:AlternateContent xmlns:mc="http://schemas.openxmlformats.org/markup-compatibility/2006">
    <mc:Choice xmlns:p14="http://schemas.microsoft.com/office/powerpoint/2010/main" Requires="p14">
      <p:transition spd="slow" p14:dur="2000" advClick="0" advTm="25000"/>
    </mc:Choice>
    <mc:Fallback>
      <p:transition spd="slow" advClick="0"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070" y="75924"/>
            <a:ext cx="11707859" cy="6201640"/>
          </a:xfrm>
          <a:prstGeom prst="rect">
            <a:avLst/>
          </a:prstGeom>
        </p:spPr>
      </p:pic>
      <p:pic>
        <p:nvPicPr>
          <p:cNvPr id="3" name="Media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5" y="92075"/>
            <a:ext cx="609600" cy="609600"/>
          </a:xfrm>
          <a:prstGeom prst="rect">
            <a:avLst/>
          </a:prstGeom>
        </p:spPr>
      </p:pic>
    </p:spTree>
    <p:extLst>
      <p:ext uri="{BB962C8B-B14F-4D97-AF65-F5344CB8AC3E}">
        <p14:creationId xmlns:p14="http://schemas.microsoft.com/office/powerpoint/2010/main" val="265759478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787</TotalTime>
  <Words>878</Words>
  <Application>Microsoft Office PowerPoint</Application>
  <PresentationFormat>Widescreen</PresentationFormat>
  <Paragraphs>50</Paragraphs>
  <Slides>16</Slides>
  <Notes>15</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Calibri</vt:lpstr>
      <vt:lpstr>Calibri Light</vt:lpstr>
      <vt:lpstr>Retrospect</vt:lpstr>
      <vt:lpstr>#InfosysHackathon Parking Management Solution</vt:lpstr>
      <vt:lpstr>Problem Statement</vt:lpstr>
      <vt:lpstr>Solution Approach</vt:lpstr>
      <vt:lpstr>PowerPoint Presentation</vt:lpstr>
      <vt:lpstr>Components</vt:lpstr>
      <vt:lpstr>PowerPoint Presentation</vt:lpstr>
      <vt:lpstr>PowerPoint Presentation</vt:lpstr>
      <vt:lpstr>PowerPoint Presentation</vt:lpstr>
      <vt:lpstr>PowerPoint Presentation</vt:lpstr>
      <vt:lpstr>PowerPoint Presentation</vt:lpstr>
      <vt:lpstr>The Setup</vt:lpstr>
      <vt:lpstr>PowerPoint Presentation</vt:lpstr>
      <vt:lpstr>DEMO</vt:lpstr>
      <vt:lpstr>PowerPoint Presentation</vt:lpstr>
      <vt:lpstr>Novelty of the Solution</vt:lpstr>
      <vt:lpstr>Thank You</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#InfyHackathon Parking Management Solution</dc:title>
  <dc:creator>Bhuban Mohan Mishra</dc:creator>
  <cp:lastModifiedBy>Bhuban Mohan Mishra</cp:lastModifiedBy>
  <cp:revision>59</cp:revision>
  <dcterms:created xsi:type="dcterms:W3CDTF">2015-03-29T02:13:32Z</dcterms:created>
  <dcterms:modified xsi:type="dcterms:W3CDTF">2015-03-29T15:21:17Z</dcterms:modified>
</cp:coreProperties>
</file>